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68" r:id="rId3"/>
    <p:sldId id="272" r:id="rId4"/>
    <p:sldId id="269" r:id="rId5"/>
    <p:sldId id="276" r:id="rId6"/>
    <p:sldId id="270" r:id="rId7"/>
    <p:sldId id="271" r:id="rId8"/>
    <p:sldId id="259" r:id="rId9"/>
    <p:sldId id="277" r:id="rId10"/>
    <p:sldId id="278" r:id="rId11"/>
    <p:sldId id="279" r:id="rId12"/>
    <p:sldId id="260" r:id="rId13"/>
    <p:sldId id="273" r:id="rId14"/>
    <p:sldId id="257" r:id="rId15"/>
    <p:sldId id="281" r:id="rId16"/>
    <p:sldId id="282" r:id="rId17"/>
    <p:sldId id="258" r:id="rId18"/>
    <p:sldId id="283" r:id="rId19"/>
    <p:sldId id="285" r:id="rId20"/>
    <p:sldId id="286" r:id="rId21"/>
    <p:sldId id="284" r:id="rId22"/>
    <p:sldId id="287" r:id="rId23"/>
    <p:sldId id="288" r:id="rId24"/>
    <p:sldId id="289" r:id="rId25"/>
    <p:sldId id="290" r:id="rId26"/>
    <p:sldId id="291" r:id="rId27"/>
    <p:sldId id="292" r:id="rId28"/>
    <p:sldId id="293" r:id="rId29"/>
    <p:sldId id="294" r:id="rId30"/>
    <p:sldId id="266" r:id="rId31"/>
    <p:sldId id="265" r:id="rId32"/>
    <p:sldId id="267" r:id="rId33"/>
    <p:sldId id="295" r:id="rId34"/>
    <p:sldId id="274" r:id="rId35"/>
    <p:sldId id="296" r:id="rId36"/>
    <p:sldId id="297" r:id="rId37"/>
    <p:sldId id="298" r:id="rId38"/>
    <p:sldId id="299" r:id="rId39"/>
    <p:sldId id="261" r:id="rId40"/>
    <p:sldId id="262" r:id="rId41"/>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14" y="210"/>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9/26/2019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Dockerfile</a:t>
            </a:r>
            <a:r>
              <a:rPr lang="en-US" dirty="0"/>
              <a:t> creates </a:t>
            </a:r>
            <a:r>
              <a:rPr lang="en-US" dirty="0" err="1"/>
              <a:t>henrikbaerbak</a:t>
            </a:r>
            <a:r>
              <a:rPr lang="en-US" dirty="0"/>
              <a:t>/</a:t>
            </a:r>
            <a:r>
              <a:rPr lang="en-US" dirty="0" err="1"/>
              <a:t>jenkins</a:t>
            </a:r>
            <a:r>
              <a:rPr lang="en-US" dirty="0"/>
              <a:t>-build</a:t>
            </a:r>
            <a:r>
              <a:rPr lang="en-US" baseline="0" dirty="0"/>
              <a:t> once and for all which is published on </a:t>
            </a:r>
            <a:r>
              <a:rPr lang="en-US" baseline="0" dirty="0" err="1"/>
              <a:t>docker</a:t>
            </a:r>
            <a:r>
              <a:rPr lang="en-US" baseline="0" dirty="0"/>
              <a:t> hub. This container has </a:t>
            </a:r>
            <a:r>
              <a:rPr lang="en-US" baseline="0" dirty="0" err="1"/>
              <a:t>docker</a:t>
            </a:r>
            <a:r>
              <a:rPr lang="en-US" baseline="0" dirty="0"/>
              <a:t> </a:t>
            </a:r>
            <a:r>
              <a:rPr lang="en-US" baseline="0" dirty="0" err="1"/>
              <a:t>ce</a:t>
            </a:r>
            <a:r>
              <a:rPr lang="en-US" baseline="0" dirty="0"/>
              <a:t> installed. The pipeline agent starts that as </a:t>
            </a:r>
            <a:r>
              <a:rPr lang="en-US" baseline="0" dirty="0" err="1"/>
              <a:t>jenkins</a:t>
            </a:r>
            <a:r>
              <a:rPr lang="en-US" baseline="0" dirty="0"/>
              <a:t> agent; as this has mounted the </a:t>
            </a:r>
            <a:r>
              <a:rPr lang="en-US" baseline="0" dirty="0" err="1"/>
              <a:t>docker</a:t>
            </a:r>
            <a:r>
              <a:rPr lang="en-US" baseline="0" dirty="0"/>
              <a:t> socket using the –v argument, all </a:t>
            </a:r>
            <a:r>
              <a:rPr lang="en-US" baseline="0" dirty="0" err="1"/>
              <a:t>docker</a:t>
            </a:r>
            <a:r>
              <a:rPr lang="en-US" baseline="0" dirty="0"/>
              <a:t> commands issued FROM the </a:t>
            </a:r>
            <a:r>
              <a:rPr lang="en-US" baseline="0" dirty="0" err="1"/>
              <a:t>jenkins</a:t>
            </a:r>
            <a:r>
              <a:rPr lang="en-US" baseline="0" dirty="0"/>
              <a:t>-build container are NOT communicating with the LOCAL (in container) </a:t>
            </a:r>
            <a:r>
              <a:rPr lang="en-US" baseline="0" dirty="0" err="1"/>
              <a:t>docker</a:t>
            </a:r>
            <a:r>
              <a:rPr lang="en-US" baseline="0" dirty="0"/>
              <a:t> daemon but that of the HOST. As the HOST is the Jenkins container and this was ALSO started with the same –v argument it will map all the out to the real physical computers </a:t>
            </a:r>
            <a:r>
              <a:rPr lang="en-US" baseline="0" dirty="0" err="1"/>
              <a:t>docker</a:t>
            </a:r>
            <a:r>
              <a:rPr lang="en-US" baseline="0" dirty="0"/>
              <a:t> server – thus we can inside the agent inside the Jenkins actually start </a:t>
            </a:r>
            <a:r>
              <a:rPr lang="en-US" baseline="0" dirty="0" err="1"/>
              <a:t>docker</a:t>
            </a:r>
            <a:r>
              <a:rPr lang="en-US" baseline="0" dirty="0"/>
              <a:t> containers on the physical host. This is done in the ‘start-external-services.sh’ which is started from the Jenkins file.</a:t>
            </a:r>
            <a:endParaRPr lang="en-US" dirty="0"/>
          </a:p>
        </p:txBody>
      </p:sp>
      <p:sp>
        <p:nvSpPr>
          <p:cNvPr id="4" name="Slide Number Placeholder 3"/>
          <p:cNvSpPr>
            <a:spLocks noGrp="1"/>
          </p:cNvSpPr>
          <p:nvPr>
            <p:ph type="sldNum" sz="quarter" idx="10"/>
          </p:nvPr>
        </p:nvSpPr>
        <p:spPr/>
        <p:txBody>
          <a:bodyPr/>
          <a:lstStyle/>
          <a:p>
            <a:pPr>
              <a:defRPr/>
            </a:pPr>
            <a:fld id="{010F4021-697B-435F-AB67-E79E7F5FDE8D}" type="slidenum">
              <a:rPr lang="en-US" smtClean="0"/>
              <a:pPr>
                <a:defRPr/>
              </a:pPr>
              <a:t>20</a:t>
            </a:fld>
            <a:endParaRPr lang="en-US"/>
          </a:p>
        </p:txBody>
      </p:sp>
    </p:spTree>
    <p:extLst>
      <p:ext uri="{BB962C8B-B14F-4D97-AF65-F5344CB8AC3E}">
        <p14:creationId xmlns:p14="http://schemas.microsoft.com/office/powerpoint/2010/main" val="179107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a:t>Microservices and DevOps</a:t>
            </a:r>
            <a:endParaRPr lang="da-DK" altLang="en-US" dirty="0">
              <a:latin typeface="Arial" charset="0"/>
              <a:cs typeface="Arial" charset="0"/>
            </a:endParaRPr>
          </a:p>
        </p:txBody>
      </p:sp>
      <p:sp>
        <p:nvSpPr>
          <p:cNvPr id="3" name="Subtitle 2"/>
          <p:cNvSpPr>
            <a:spLocks noGrp="1"/>
          </p:cNvSpPr>
          <p:nvPr>
            <p:ph type="subTitle" idx="1"/>
          </p:nvPr>
        </p:nvSpPr>
        <p:spPr/>
        <p:txBody>
          <a:bodyPr/>
          <a:lstStyle/>
          <a:p>
            <a:pPr>
              <a:defRPr/>
            </a:pPr>
            <a:r>
              <a:rPr lang="da-DK" dirty="0"/>
              <a:t>DevOps and Container Technology</a:t>
            </a:r>
          </a:p>
          <a:p>
            <a:pPr>
              <a:defRPr/>
            </a:pPr>
            <a:r>
              <a:rPr lang="da-DK" sz="2000" dirty="0"/>
              <a:t>A Jenkins Experiment from 2017</a:t>
            </a:r>
            <a:endParaRPr lang="da-DK" dirty="0"/>
          </a:p>
          <a:p>
            <a:pPr>
              <a:defRPr/>
            </a:pPr>
            <a:endParaRPr lang="da-DK" dirty="0"/>
          </a:p>
          <a:p>
            <a:pPr>
              <a:defRPr/>
            </a:pPr>
            <a:r>
              <a:rPr lang="da-DK" sz="1600" dirty="0"/>
              <a:t>Henrik Bærbak Christensen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 Pipeline</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6300"/>
            <a:ext cx="6057900" cy="186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37419"/>
            <a:ext cx="4807899" cy="342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87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Jenkinsfile</a:t>
            </a:r>
            <a:r>
              <a:rPr lang="en-US" dirty="0"/>
              <a:t> under SCM</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24" y="950907"/>
            <a:ext cx="6889575" cy="434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09600" y="4457700"/>
            <a:ext cx="16764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6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 Monitoring</a:t>
            </a:r>
            <a:endParaRPr lang="en-US" noProof="0" dirty="0"/>
          </a:p>
        </p:txBody>
      </p:sp>
      <p:sp>
        <p:nvSpPr>
          <p:cNvPr id="3" name="Content Placeholder 2"/>
          <p:cNvSpPr>
            <a:spLocks noGrp="1"/>
          </p:cNvSpPr>
          <p:nvPr>
            <p:ph idx="1"/>
          </p:nvPr>
        </p:nvSpPr>
        <p:spPr/>
        <p:txBody>
          <a:bodyPr/>
          <a:lstStyle/>
          <a:p>
            <a:r>
              <a:rPr lang="en-US" noProof="0" dirty="0" err="1"/>
              <a:t>Rightclick</a:t>
            </a:r>
            <a:r>
              <a:rPr lang="en-US" noProof="0" dirty="0"/>
              <a:t> pipeline name and choose ‘configure’</a:t>
            </a:r>
          </a:p>
          <a:p>
            <a:endParaRPr lang="en-US" noProof="0" dirty="0"/>
          </a:p>
          <a:p>
            <a:r>
              <a:rPr lang="en-US" noProof="0" dirty="0"/>
              <a:t>Poll SCM		To run the pipeline every 5 minutes</a:t>
            </a:r>
          </a:p>
          <a:p>
            <a:pPr lvl="1"/>
            <a:r>
              <a:rPr lang="en-US" noProof="0" dirty="0"/>
              <a:t>H/5 * * * *		= poll every 5 minutes (randomly distribution)</a:t>
            </a:r>
          </a:p>
          <a:p>
            <a:pPr lvl="1"/>
            <a:endParaRPr lang="en-US" noProof="0" dirty="0"/>
          </a:p>
          <a:p>
            <a:pPr lvl="1"/>
            <a:r>
              <a:rPr lang="en-US" noProof="0" dirty="0"/>
              <a:t>Will poll, and </a:t>
            </a:r>
            <a:r>
              <a:rPr lang="en-US" i="1" noProof="0" dirty="0"/>
              <a:t>only rerun pipeline in case of changes!</a:t>
            </a:r>
          </a:p>
          <a:p>
            <a:pPr lvl="1"/>
            <a:endParaRPr lang="en-US" noProof="0" dirty="0"/>
          </a:p>
          <a:p>
            <a:r>
              <a:rPr lang="en-US" i="1" noProof="0" dirty="0"/>
              <a:t>I do not think you can trigger builds if your Jenkins is locally installed </a:t>
            </a:r>
          </a:p>
          <a:p>
            <a:pPr lvl="1"/>
            <a:r>
              <a:rPr lang="en-US" i="1" noProof="0" dirty="0"/>
              <a:t>POST from </a:t>
            </a:r>
            <a:r>
              <a:rPr lang="en-US" i="1" noProof="0" dirty="0" err="1"/>
              <a:t>bitbucket</a:t>
            </a:r>
            <a:r>
              <a:rPr lang="en-US" i="1" noProof="0" dirty="0"/>
              <a:t> to local IP? Nay…</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12</a:t>
            </a:fld>
            <a:endParaRPr lang="en-US"/>
          </a:p>
        </p:txBody>
      </p:sp>
    </p:spTree>
    <p:extLst>
      <p:ext uri="{BB962C8B-B14F-4D97-AF65-F5344CB8AC3E}">
        <p14:creationId xmlns:p14="http://schemas.microsoft.com/office/powerpoint/2010/main" val="82334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Pipeline</a:t>
            </a:r>
          </a:p>
        </p:txBody>
      </p:sp>
      <p:sp>
        <p:nvSpPr>
          <p:cNvPr id="3" name="Content Placeholder 2"/>
          <p:cNvSpPr>
            <a:spLocks noGrp="1"/>
          </p:cNvSpPr>
          <p:nvPr>
            <p:ph idx="1"/>
          </p:nvPr>
        </p:nvSpPr>
        <p:spPr/>
        <p:txBody>
          <a:bodyPr/>
          <a:lstStyle/>
          <a:p>
            <a:r>
              <a:rPr lang="en-US" dirty="0"/>
              <a:t>About 69 commits later (Sigh!)…</a:t>
            </a:r>
          </a:p>
          <a:p>
            <a:pPr lvl="1"/>
            <a:r>
              <a:rPr lang="en-US" dirty="0"/>
              <a:t>Commit stage, Accept stage</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24100"/>
            <a:ext cx="7610476" cy="172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00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Workflow</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14</a:t>
            </a:fld>
            <a:endParaRPr lang="en-US"/>
          </a:p>
        </p:txBody>
      </p:sp>
      <p:pic>
        <p:nvPicPr>
          <p:cNvPr id="1026" name="Picture 2" descr="realworld pipeline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57300"/>
            <a:ext cx="8430100"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0600" y="4762500"/>
            <a:ext cx="3725572"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https://jenkins.io/doc/book/pipeline/</a:t>
            </a:r>
          </a:p>
        </p:txBody>
      </p:sp>
    </p:spTree>
    <p:extLst>
      <p:ext uri="{BB962C8B-B14F-4D97-AF65-F5344CB8AC3E}">
        <p14:creationId xmlns:p14="http://schemas.microsoft.com/office/powerpoint/2010/main" val="58744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Jenkinsfile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118" y="952499"/>
            <a:ext cx="4881282" cy="46610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990600" y="1638300"/>
            <a:ext cx="2209800" cy="228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10400" y="2171700"/>
            <a:ext cx="12954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71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Easy Part: Unit Test</a:t>
            </a:r>
          </a:p>
        </p:txBody>
      </p:sp>
      <p:sp>
        <p:nvSpPr>
          <p:cNvPr id="3" name="Content Placeholder 2"/>
          <p:cNvSpPr>
            <a:spLocks noGrp="1"/>
          </p:cNvSpPr>
          <p:nvPr>
            <p:ph idx="1"/>
          </p:nvPr>
        </p:nvSpPr>
        <p:spPr/>
        <p:txBody>
          <a:bodyPr/>
          <a:lstStyle/>
          <a:p>
            <a:r>
              <a:rPr lang="en-US" dirty="0"/>
              <a:t>Stage: </a:t>
            </a:r>
            <a:r>
              <a:rPr lang="en-US" dirty="0" err="1"/>
              <a:t>BuildAndTest</a:t>
            </a:r>
            <a:endParaRPr lang="en-US" dirty="0"/>
          </a:p>
          <a:p>
            <a:endParaRPr lang="en-US" dirty="0"/>
          </a:p>
          <a:p>
            <a:r>
              <a:rPr lang="en-US" dirty="0"/>
              <a:t>Unit-test.sh</a:t>
            </a:r>
          </a:p>
          <a:p>
            <a:r>
              <a:rPr lang="en-US" dirty="0"/>
              <a:t>But</a:t>
            </a:r>
          </a:p>
          <a:p>
            <a:pPr lvl="1"/>
            <a:r>
              <a:rPr lang="en-US" dirty="0"/>
              <a:t>Require an ‘agent’ = execution context = </a:t>
            </a:r>
            <a:r>
              <a:rPr lang="en-US" dirty="0" err="1"/>
              <a:t>docker</a:t>
            </a:r>
            <a:r>
              <a:rPr lang="en-US" dirty="0"/>
              <a:t> container that includes Java8 and </a:t>
            </a:r>
            <a:r>
              <a:rPr lang="en-US" dirty="0" err="1"/>
              <a:t>Gradle</a:t>
            </a:r>
            <a:r>
              <a:rPr lang="en-US" dirty="0"/>
              <a:t>!</a:t>
            </a:r>
          </a:p>
          <a:p>
            <a:pPr lvl="2"/>
            <a:r>
              <a:rPr lang="en-US" dirty="0"/>
              <a:t>Thus you have to build that (or find it)</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57300"/>
            <a:ext cx="3227522" cy="1295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9525"/>
            <a:ext cx="4657725" cy="1781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590800" y="2095500"/>
            <a:ext cx="1752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71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Service</a:t>
            </a:r>
            <a:r>
              <a:rPr lang="en-US" noProof="0" dirty="0"/>
              <a:t> Tests</a:t>
            </a:r>
          </a:p>
        </p:txBody>
      </p:sp>
      <p:sp>
        <p:nvSpPr>
          <p:cNvPr id="3" name="Subtitle 2"/>
          <p:cNvSpPr>
            <a:spLocks noGrp="1"/>
          </p:cNvSpPr>
          <p:nvPr>
            <p:ph type="subTitle" idx="1"/>
          </p:nvPr>
        </p:nvSpPr>
        <p:spPr/>
        <p:txBody>
          <a:bodyPr/>
          <a:lstStyle/>
          <a:p>
            <a:r>
              <a:rPr lang="en-US" dirty="0"/>
              <a:t>Tricky, in a Docker context</a:t>
            </a:r>
          </a:p>
        </p:txBody>
      </p:sp>
    </p:spTree>
    <p:extLst>
      <p:ext uri="{BB962C8B-B14F-4D97-AF65-F5344CB8AC3E}">
        <p14:creationId xmlns:p14="http://schemas.microsoft.com/office/powerpoint/2010/main" val="87249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Tricky Part</a:t>
            </a:r>
          </a:p>
        </p:txBody>
      </p:sp>
      <p:sp>
        <p:nvSpPr>
          <p:cNvPr id="3" name="Content Placeholder 2"/>
          <p:cNvSpPr>
            <a:spLocks noGrp="1"/>
          </p:cNvSpPr>
          <p:nvPr>
            <p:ph idx="1"/>
          </p:nvPr>
        </p:nvSpPr>
        <p:spPr/>
        <p:txBody>
          <a:bodyPr/>
          <a:lstStyle/>
          <a:p>
            <a:r>
              <a:rPr lang="en-US" dirty="0"/>
              <a:t>Service Tests / Integration Test / End-to-End test</a:t>
            </a:r>
          </a:p>
          <a:p>
            <a:r>
              <a:rPr lang="en-US" dirty="0"/>
              <a:t>Why?</a:t>
            </a:r>
          </a:p>
          <a:p>
            <a:pPr lvl="1"/>
            <a:r>
              <a:rPr lang="en-US" dirty="0"/>
              <a:t>Because they test TS17D connected to </a:t>
            </a:r>
            <a:r>
              <a:rPr lang="en-US" i="1" dirty="0"/>
              <a:t>external services!</a:t>
            </a:r>
          </a:p>
          <a:p>
            <a:pPr lvl="2"/>
            <a:r>
              <a:rPr lang="en-US" dirty="0"/>
              <a:t>MongoDB, Mountebank, …</a:t>
            </a:r>
          </a:p>
          <a:p>
            <a:r>
              <a:rPr lang="en-US" dirty="0"/>
              <a:t>Issues</a:t>
            </a:r>
          </a:p>
          <a:p>
            <a:pPr lvl="1"/>
            <a:r>
              <a:rPr lang="en-US" dirty="0"/>
              <a:t>You cannot have the tests in the normal </a:t>
            </a:r>
            <a:r>
              <a:rPr lang="en-US" dirty="0" err="1"/>
              <a:t>gradle</a:t>
            </a:r>
            <a:r>
              <a:rPr lang="en-US" dirty="0"/>
              <a:t> structure (/test)</a:t>
            </a:r>
          </a:p>
          <a:p>
            <a:pPr lvl="1"/>
            <a:r>
              <a:rPr lang="en-US" dirty="0"/>
              <a:t>You need to start external services, i.e. ‘</a:t>
            </a:r>
            <a:r>
              <a:rPr lang="en-US" dirty="0" err="1"/>
              <a:t>docker</a:t>
            </a:r>
            <a:r>
              <a:rPr lang="en-US" dirty="0"/>
              <a:t> run’ from scripts</a:t>
            </a:r>
          </a:p>
          <a:p>
            <a:pPr lvl="2"/>
            <a:r>
              <a:rPr lang="en-US" dirty="0"/>
              <a:t>But – these scripts are within a </a:t>
            </a:r>
            <a:r>
              <a:rPr lang="en-US" dirty="0" err="1"/>
              <a:t>docker</a:t>
            </a:r>
            <a:r>
              <a:rPr lang="en-US" dirty="0"/>
              <a:t> container!</a:t>
            </a:r>
          </a:p>
          <a:p>
            <a:pPr lvl="2"/>
            <a:r>
              <a:rPr lang="en-US" dirty="0"/>
              <a:t>Thus – you need to install </a:t>
            </a:r>
            <a:r>
              <a:rPr lang="en-US" dirty="0" err="1"/>
              <a:t>docker</a:t>
            </a:r>
            <a:r>
              <a:rPr lang="en-US" dirty="0"/>
              <a:t> – in a </a:t>
            </a:r>
            <a:r>
              <a:rPr lang="en-US" dirty="0" err="1"/>
              <a:t>docker</a:t>
            </a:r>
            <a:r>
              <a:rPr lang="en-US" dirty="0"/>
              <a:t> container</a:t>
            </a:r>
          </a:p>
          <a:p>
            <a:pPr lvl="1"/>
            <a:r>
              <a:rPr lang="en-US" dirty="0"/>
              <a:t>You need a network</a:t>
            </a:r>
          </a:p>
          <a:p>
            <a:pPr lvl="2"/>
            <a:r>
              <a:rPr lang="en-US" dirty="0"/>
              <a:t>So ts17d can see a host that has MongoDB etc.</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18</a:t>
            </a:fld>
            <a:endParaRPr lang="en-US"/>
          </a:p>
        </p:txBody>
      </p:sp>
    </p:spTree>
    <p:extLst>
      <p:ext uri="{BB962C8B-B14F-4D97-AF65-F5344CB8AC3E}">
        <p14:creationId xmlns:p14="http://schemas.microsoft.com/office/powerpoint/2010/main" val="159355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1: </a:t>
            </a:r>
            <a:r>
              <a:rPr lang="en-US" dirty="0" err="1"/>
              <a:t>Gradle</a:t>
            </a:r>
            <a:r>
              <a:rPr lang="en-US" dirty="0"/>
              <a:t> Integration tests</a:t>
            </a:r>
          </a:p>
        </p:txBody>
      </p:sp>
      <p:sp>
        <p:nvSpPr>
          <p:cNvPr id="3" name="Content Placeholder 2"/>
          <p:cNvSpPr>
            <a:spLocks noGrp="1"/>
          </p:cNvSpPr>
          <p:nvPr>
            <p:ph idx="1"/>
          </p:nvPr>
        </p:nvSpPr>
        <p:spPr/>
        <p:txBody>
          <a:bodyPr/>
          <a:lstStyle/>
          <a:p>
            <a:r>
              <a:rPr lang="en-US" dirty="0"/>
              <a:t>Integration (or manual) tests in </a:t>
            </a:r>
            <a:r>
              <a:rPr lang="en-US" dirty="0" err="1"/>
              <a:t>Gradle</a:t>
            </a:r>
            <a:endParaRPr lang="en-US" dirty="0"/>
          </a:p>
          <a:p>
            <a:pPr lvl="1"/>
            <a:r>
              <a:rPr lang="en-US" dirty="0"/>
              <a:t>Default ‘</a:t>
            </a:r>
            <a:r>
              <a:rPr lang="en-US" dirty="0" err="1"/>
              <a:t>gradle</a:t>
            </a:r>
            <a:r>
              <a:rPr lang="en-US" dirty="0"/>
              <a:t> test’ will execute everything in </a:t>
            </a:r>
            <a:r>
              <a:rPr lang="en-US" dirty="0" err="1"/>
              <a:t>src</a:t>
            </a:r>
            <a:r>
              <a:rPr lang="en-US" dirty="0"/>
              <a:t>/test </a:t>
            </a:r>
            <a:r>
              <a:rPr lang="en-US" dirty="0">
                <a:sym typeface="Wingdings" panose="05000000000000000000" pitchFamily="2" charset="2"/>
              </a:rPr>
              <a:t></a:t>
            </a:r>
          </a:p>
          <a:p>
            <a:r>
              <a:rPr lang="en-US" dirty="0">
                <a:sym typeface="Wingdings" panose="05000000000000000000" pitchFamily="2" charset="2"/>
              </a:rPr>
              <a:t>Requires</a:t>
            </a:r>
          </a:p>
          <a:p>
            <a:pPr lvl="1"/>
            <a:r>
              <a:rPr lang="en-US" dirty="0">
                <a:sym typeface="Wingdings" panose="05000000000000000000" pitchFamily="2" charset="2"/>
              </a:rPr>
              <a:t>Create new source set ‘</a:t>
            </a:r>
            <a:r>
              <a:rPr lang="en-US" dirty="0" err="1">
                <a:sym typeface="Wingdings" panose="05000000000000000000" pitchFamily="2" charset="2"/>
              </a:rPr>
              <a:t>src</a:t>
            </a:r>
            <a:r>
              <a:rPr lang="en-US" dirty="0">
                <a:sym typeface="Wingdings" panose="05000000000000000000" pitchFamily="2" charset="2"/>
              </a:rPr>
              <a:t>/integration’</a:t>
            </a:r>
          </a:p>
          <a:p>
            <a:pPr lvl="1"/>
            <a:r>
              <a:rPr lang="en-US" dirty="0">
                <a:sym typeface="Wingdings" panose="05000000000000000000" pitchFamily="2" charset="2"/>
              </a:rPr>
              <a:t>Create ‘integration’ task which runs as JUnit test all tests defined in ‘</a:t>
            </a:r>
            <a:r>
              <a:rPr lang="en-US" dirty="0" err="1">
                <a:sym typeface="Wingdings" panose="05000000000000000000" pitchFamily="2" charset="2"/>
              </a:rPr>
              <a:t>src</a:t>
            </a:r>
            <a:r>
              <a:rPr lang="en-US" dirty="0">
                <a:sym typeface="Wingdings" panose="05000000000000000000" pitchFamily="2" charset="2"/>
              </a:rPr>
              <a:t>/integration/test’</a:t>
            </a:r>
          </a:p>
          <a:p>
            <a:pPr lvl="1"/>
            <a:endParaRPr lang="en-US" dirty="0">
              <a:sym typeface="Wingdings" panose="05000000000000000000" pitchFamily="2" charset="2"/>
            </a:endParaRPr>
          </a:p>
          <a:p>
            <a:r>
              <a:rPr lang="en-US" dirty="0">
                <a:sym typeface="Wingdings" panose="05000000000000000000" pitchFamily="2" charset="2"/>
              </a:rPr>
              <a:t>Major </a:t>
            </a:r>
            <a:r>
              <a:rPr lang="en-US" dirty="0" err="1">
                <a:sym typeface="Wingdings" panose="05000000000000000000" pitchFamily="2" charset="2"/>
              </a:rPr>
              <a:t>gradle</a:t>
            </a:r>
            <a:r>
              <a:rPr lang="en-US" dirty="0">
                <a:sym typeface="Wingdings" panose="05000000000000000000" pitchFamily="2" charset="2"/>
              </a:rPr>
              <a:t> magic</a:t>
            </a:r>
            <a:endParaRPr lang="en-US" dirty="0"/>
          </a:p>
          <a:p>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19</a:t>
            </a:fld>
            <a:endParaRPr lang="en-US"/>
          </a:p>
        </p:txBody>
      </p:sp>
      <p:sp>
        <p:nvSpPr>
          <p:cNvPr id="7" name="TextBox 6"/>
          <p:cNvSpPr txBox="1"/>
          <p:nvPr/>
        </p:nvSpPr>
        <p:spPr>
          <a:xfrm>
            <a:off x="1066800" y="4180701"/>
            <a:ext cx="7086600" cy="27699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a:t>https://www.petrikainulainen.net/programming/gradle/getting-started-with-gradle-integration-testing/</a:t>
            </a:r>
          </a:p>
        </p:txBody>
      </p:sp>
    </p:spTree>
    <p:extLst>
      <p:ext uri="{BB962C8B-B14F-4D97-AF65-F5344CB8AC3E}">
        <p14:creationId xmlns:p14="http://schemas.microsoft.com/office/powerpoint/2010/main" val="29626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Goal</a:t>
            </a:r>
          </a:p>
        </p:txBody>
      </p:sp>
      <p:sp>
        <p:nvSpPr>
          <p:cNvPr id="3" name="Content Placeholder 2"/>
          <p:cNvSpPr>
            <a:spLocks noGrp="1"/>
          </p:cNvSpPr>
          <p:nvPr>
            <p:ph idx="1"/>
          </p:nvPr>
        </p:nvSpPr>
        <p:spPr/>
        <p:txBody>
          <a:bodyPr/>
          <a:lstStyle/>
          <a:p>
            <a:r>
              <a:rPr lang="en-US" i="1" noProof="0" dirty="0"/>
              <a:t>To get dirty hands on using a build server system for</a:t>
            </a:r>
          </a:p>
          <a:p>
            <a:pPr lvl="1"/>
            <a:r>
              <a:rPr lang="en-US" i="1" noProof="0" dirty="0"/>
              <a:t>Continuous integration</a:t>
            </a:r>
          </a:p>
          <a:p>
            <a:pPr lvl="2"/>
            <a:r>
              <a:rPr lang="en-US" noProof="0" dirty="0"/>
              <a:t>Unit testing, </a:t>
            </a:r>
            <a:r>
              <a:rPr lang="en-US" i="1" noProof="0" dirty="0"/>
              <a:t>real integration testing (accept test/service test/end-to-end test) using live services</a:t>
            </a:r>
          </a:p>
          <a:p>
            <a:pPr lvl="2"/>
            <a:endParaRPr lang="en-US" i="1" noProof="0" dirty="0"/>
          </a:p>
          <a:p>
            <a:pPr lvl="1"/>
            <a:r>
              <a:rPr lang="en-US" i="1" noProof="0" dirty="0"/>
              <a:t>Continuous deployment</a:t>
            </a:r>
          </a:p>
          <a:p>
            <a:pPr lvl="2"/>
            <a:r>
              <a:rPr lang="en-US" noProof="0" dirty="0"/>
              <a:t>Packing services into containers (Docker images)</a:t>
            </a:r>
          </a:p>
          <a:p>
            <a:pPr lvl="1"/>
            <a:endParaRPr lang="en-US" noProof="0" dirty="0"/>
          </a:p>
          <a:p>
            <a:r>
              <a:rPr lang="en-US" noProof="0" dirty="0"/>
              <a:t>Map conceptual framework to real system</a:t>
            </a:r>
          </a:p>
          <a:p>
            <a:pPr lvl="1"/>
            <a:r>
              <a:rPr lang="en-US" noProof="0" dirty="0"/>
              <a:t>Pipeline, stages, resources, …</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a:t>
            </a:fld>
            <a:endParaRPr lang="en-US"/>
          </a:p>
        </p:txBody>
      </p:sp>
    </p:spTree>
    <p:extLst>
      <p:ext uri="{BB962C8B-B14F-4D97-AF65-F5344CB8AC3E}">
        <p14:creationId xmlns:p14="http://schemas.microsoft.com/office/powerpoint/2010/main" val="378758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2: Starting Containers</a:t>
            </a:r>
          </a:p>
        </p:txBody>
      </p:sp>
      <p:sp>
        <p:nvSpPr>
          <p:cNvPr id="3" name="Content Placeholder 2"/>
          <p:cNvSpPr>
            <a:spLocks noGrp="1"/>
          </p:cNvSpPr>
          <p:nvPr>
            <p:ph idx="1"/>
          </p:nvPr>
        </p:nvSpPr>
        <p:spPr/>
        <p:txBody>
          <a:bodyPr/>
          <a:lstStyle/>
          <a:p>
            <a:r>
              <a:rPr lang="en-US" dirty="0"/>
              <a:t>Start </a:t>
            </a:r>
            <a:r>
              <a:rPr lang="en-US" dirty="0" err="1"/>
              <a:t>docker</a:t>
            </a:r>
            <a:r>
              <a:rPr lang="en-US" dirty="0"/>
              <a:t> containers – inside a </a:t>
            </a:r>
            <a:r>
              <a:rPr lang="en-US" dirty="0" err="1"/>
              <a:t>docker</a:t>
            </a:r>
            <a:r>
              <a:rPr lang="en-US" dirty="0"/>
              <a:t> container ???</a:t>
            </a:r>
          </a:p>
          <a:p>
            <a:pPr lvl="1"/>
            <a:r>
              <a:rPr lang="en-US" dirty="0"/>
              <a:t>Yes, you need to</a:t>
            </a:r>
          </a:p>
          <a:p>
            <a:pPr lvl="2"/>
            <a:r>
              <a:rPr lang="en-US" dirty="0"/>
              <a:t>Install ‘</a:t>
            </a:r>
            <a:r>
              <a:rPr lang="en-US" dirty="0" err="1"/>
              <a:t>docker</a:t>
            </a:r>
            <a:r>
              <a:rPr lang="en-US" dirty="0"/>
              <a:t> </a:t>
            </a:r>
            <a:r>
              <a:rPr lang="en-US" dirty="0" err="1"/>
              <a:t>ce</a:t>
            </a:r>
            <a:r>
              <a:rPr lang="en-US" dirty="0"/>
              <a:t>’ in the </a:t>
            </a:r>
            <a:r>
              <a:rPr lang="en-US" dirty="0" err="1"/>
              <a:t>jenkins</a:t>
            </a:r>
            <a:r>
              <a:rPr lang="en-US" dirty="0"/>
              <a:t> agent container</a:t>
            </a:r>
          </a:p>
          <a:p>
            <a:pPr lvl="2"/>
            <a:r>
              <a:rPr lang="en-US" dirty="0"/>
              <a:t>Mount the </a:t>
            </a:r>
            <a:r>
              <a:rPr lang="en-US" dirty="0" err="1"/>
              <a:t>docker</a:t>
            </a:r>
            <a:r>
              <a:rPr lang="en-US" dirty="0"/>
              <a:t> socket</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20</a:t>
            </a:fld>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814"/>
          <a:stretch/>
        </p:blipFill>
        <p:spPr bwMode="auto">
          <a:xfrm>
            <a:off x="609600" y="2781300"/>
            <a:ext cx="4881282" cy="11273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645" y="2171700"/>
            <a:ext cx="3922755" cy="28432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52400" y="3344956"/>
            <a:ext cx="1143000" cy="459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52900"/>
            <a:ext cx="4590769" cy="14588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3352800" y="2400300"/>
            <a:ext cx="1524000" cy="838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26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3a: Networking</a:t>
            </a:r>
          </a:p>
        </p:txBody>
      </p:sp>
      <p:sp>
        <p:nvSpPr>
          <p:cNvPr id="3" name="Content Placeholder 2"/>
          <p:cNvSpPr>
            <a:spLocks noGrp="1"/>
          </p:cNvSpPr>
          <p:nvPr>
            <p:ph idx="1"/>
          </p:nvPr>
        </p:nvSpPr>
        <p:spPr/>
        <p:txBody>
          <a:bodyPr/>
          <a:lstStyle/>
          <a:p>
            <a:r>
              <a:rPr lang="en-US" dirty="0"/>
              <a:t>Network for TS17D that has e.g. MongoDB deployed</a:t>
            </a:r>
          </a:p>
          <a:p>
            <a:pPr lvl="1"/>
            <a:r>
              <a:rPr lang="en-US" dirty="0"/>
              <a:t>No! You cannot use </a:t>
            </a:r>
            <a:r>
              <a:rPr lang="en-US" dirty="0" err="1"/>
              <a:t>portmapping</a:t>
            </a:r>
            <a:r>
              <a:rPr lang="en-US" dirty="0"/>
              <a:t> for this (argue why)</a:t>
            </a:r>
          </a:p>
          <a:p>
            <a:pPr lvl="1"/>
            <a:r>
              <a:rPr lang="en-US" dirty="0"/>
              <a:t>Solution: </a:t>
            </a:r>
            <a:r>
              <a:rPr lang="en-US" i="1" dirty="0"/>
              <a:t>Named networks</a:t>
            </a:r>
            <a:r>
              <a:rPr lang="en-US" dirty="0"/>
              <a:t> in </a:t>
            </a:r>
            <a:r>
              <a:rPr lang="en-US" dirty="0" err="1"/>
              <a:t>docker</a:t>
            </a:r>
            <a:endParaRPr lang="en-US" dirty="0"/>
          </a:p>
          <a:p>
            <a:r>
              <a:rPr lang="en-US" dirty="0"/>
              <a:t>On Physical HOST	‘</a:t>
            </a:r>
            <a:r>
              <a:rPr lang="en-US" dirty="0" err="1"/>
              <a:t>docker</a:t>
            </a:r>
            <a:r>
              <a:rPr lang="en-US" dirty="0"/>
              <a:t> network create ci’</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21</a:t>
            </a:fld>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814"/>
          <a:stretch/>
        </p:blipFill>
        <p:spPr bwMode="auto">
          <a:xfrm>
            <a:off x="609600" y="2781300"/>
            <a:ext cx="4881282" cy="11273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228600" y="3467100"/>
            <a:ext cx="9906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95700"/>
            <a:ext cx="4590769" cy="14588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1219200" y="4305300"/>
            <a:ext cx="243840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4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3b: Networking</a:t>
            </a:r>
          </a:p>
        </p:txBody>
      </p:sp>
      <p:sp>
        <p:nvSpPr>
          <p:cNvPr id="3" name="Content Placeholder 2"/>
          <p:cNvSpPr>
            <a:spLocks noGrp="1"/>
          </p:cNvSpPr>
          <p:nvPr>
            <p:ph idx="1"/>
          </p:nvPr>
        </p:nvSpPr>
        <p:spPr/>
        <p:txBody>
          <a:bodyPr/>
          <a:lstStyle/>
          <a:p>
            <a:r>
              <a:rPr lang="en-US" dirty="0"/>
              <a:t>All containers on network ‘ci’ can see each other under the </a:t>
            </a:r>
            <a:r>
              <a:rPr lang="en-US" i="1" dirty="0"/>
              <a:t>name assigned to the container</a:t>
            </a:r>
          </a:p>
          <a:p>
            <a:pPr lvl="1"/>
            <a:r>
              <a:rPr lang="en-US" i="1" dirty="0"/>
              <a:t>mongodb:27017		is </a:t>
            </a:r>
            <a:r>
              <a:rPr lang="en-US" i="1" dirty="0" err="1"/>
              <a:t>db</a:t>
            </a:r>
            <a:r>
              <a:rPr lang="en-US" i="1" dirty="0"/>
              <a:t> server on container </a:t>
            </a:r>
            <a:r>
              <a:rPr lang="en-US" i="1" dirty="0" err="1"/>
              <a:t>mongodb</a:t>
            </a:r>
            <a:endParaRPr lang="en-US" i="1" dirty="0"/>
          </a:p>
          <a:p>
            <a:pPr lvl="1"/>
            <a:r>
              <a:rPr lang="en-US" i="1" dirty="0"/>
              <a:t>mountebank:6777	is imposter quote service</a:t>
            </a:r>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05100"/>
            <a:ext cx="3810000" cy="24833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28900"/>
            <a:ext cx="4569600" cy="2438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flipV="1">
            <a:off x="2743200" y="3390900"/>
            <a:ext cx="1371600" cy="914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67200" y="4305300"/>
            <a:ext cx="838200"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31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Phew…</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52499"/>
            <a:ext cx="6096000" cy="436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553200" y="4229100"/>
            <a:ext cx="2057400"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This was a </a:t>
            </a:r>
            <a:r>
              <a:rPr lang="en-US" i="1" dirty="0"/>
              <a:t>long</a:t>
            </a:r>
            <a:r>
              <a:rPr lang="en-US" dirty="0"/>
              <a:t> journey…</a:t>
            </a:r>
          </a:p>
        </p:txBody>
      </p:sp>
    </p:spTree>
    <p:extLst>
      <p:ext uri="{BB962C8B-B14F-4D97-AF65-F5344CB8AC3E}">
        <p14:creationId xmlns:p14="http://schemas.microsoft.com/office/powerpoint/2010/main" val="26659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Release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689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Jez Humble: Commit Stage</a:t>
            </a:r>
          </a:p>
        </p:txBody>
      </p:sp>
      <p:sp>
        <p:nvSpPr>
          <p:cNvPr id="3" name="Content Placeholder 2"/>
          <p:cNvSpPr>
            <a:spLocks noGrp="1"/>
          </p:cNvSpPr>
          <p:nvPr>
            <p:ph idx="1"/>
          </p:nvPr>
        </p:nvSpPr>
        <p:spPr/>
        <p:txBody>
          <a:bodyPr/>
          <a:lstStyle/>
          <a:p>
            <a:r>
              <a:rPr lang="en-US" dirty="0"/>
              <a:t>Recall: Commit stage</a:t>
            </a:r>
          </a:p>
          <a:p>
            <a:pPr lvl="1"/>
            <a:r>
              <a:rPr lang="en-US" dirty="0"/>
              <a:t>Compile code, run unit tests, </a:t>
            </a:r>
            <a:r>
              <a:rPr lang="en-US" i="1" dirty="0"/>
              <a:t>create binaries for later stages</a:t>
            </a:r>
          </a:p>
          <a:p>
            <a:endParaRPr lang="en-US" i="1" dirty="0"/>
          </a:p>
          <a:p>
            <a:r>
              <a:rPr lang="en-US" i="1" dirty="0"/>
              <a:t>Docker context</a:t>
            </a:r>
          </a:p>
          <a:p>
            <a:pPr lvl="1"/>
            <a:r>
              <a:rPr lang="en-US" i="1" dirty="0"/>
              <a:t>Build an image for TS17D</a:t>
            </a:r>
          </a:p>
          <a:p>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25</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946" y="1866900"/>
            <a:ext cx="3887602" cy="3200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 y="3771900"/>
            <a:ext cx="4191000" cy="1066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Note: This image actually builds from source code! Binary distribution pending</a:t>
            </a:r>
          </a:p>
        </p:txBody>
      </p:sp>
    </p:spTree>
    <p:extLst>
      <p:ext uri="{BB962C8B-B14F-4D97-AF65-F5344CB8AC3E}">
        <p14:creationId xmlns:p14="http://schemas.microsoft.com/office/powerpoint/2010/main" val="336586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Docker build</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499"/>
            <a:ext cx="6096000" cy="436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66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Deploy to Production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116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Hmmm…</a:t>
            </a:r>
          </a:p>
        </p:txBody>
      </p:sp>
      <p:sp>
        <p:nvSpPr>
          <p:cNvPr id="3" name="Content Placeholder 2"/>
          <p:cNvSpPr>
            <a:spLocks noGrp="1"/>
          </p:cNvSpPr>
          <p:nvPr>
            <p:ph idx="1"/>
          </p:nvPr>
        </p:nvSpPr>
        <p:spPr/>
        <p:txBody>
          <a:bodyPr/>
          <a:lstStyle/>
          <a:p>
            <a:r>
              <a:rPr lang="en-US" dirty="0"/>
              <a:t>I have not done it…</a:t>
            </a:r>
          </a:p>
          <a:p>
            <a:pPr lvl="1"/>
            <a:r>
              <a:rPr lang="en-US" dirty="0"/>
              <a:t>Use Droplet API, use AWS API, </a:t>
            </a:r>
            <a:r>
              <a:rPr lang="en-US" dirty="0" err="1"/>
              <a:t>etc</a:t>
            </a:r>
            <a:r>
              <a:rPr lang="en-US" dirty="0"/>
              <a:t>, from a shell script in a stage in </a:t>
            </a:r>
            <a:r>
              <a:rPr lang="en-US" dirty="0" err="1"/>
              <a:t>Jenkinsfile</a:t>
            </a:r>
            <a:endParaRPr lang="en-US" dirty="0"/>
          </a:p>
          <a:p>
            <a:pPr lvl="1"/>
            <a:endParaRPr lang="en-US" dirty="0"/>
          </a:p>
          <a:p>
            <a:r>
              <a:rPr lang="en-US" dirty="0"/>
              <a:t>Or </a:t>
            </a:r>
          </a:p>
          <a:p>
            <a:pPr lvl="1"/>
            <a:r>
              <a:rPr lang="en-US" dirty="0"/>
              <a:t>Uber </a:t>
            </a:r>
            <a:r>
              <a:rPr lang="en-US" dirty="0" err="1"/>
              <a:t>uDeploy</a:t>
            </a:r>
            <a:r>
              <a:rPr lang="en-US" dirty="0"/>
              <a:t> and </a:t>
            </a:r>
            <a:r>
              <a:rPr lang="en-US" dirty="0" err="1"/>
              <a:t>uOrchestrate</a:t>
            </a:r>
            <a:endParaRPr lang="en-US" dirty="0"/>
          </a:p>
          <a:p>
            <a:pPr lvl="1"/>
            <a:r>
              <a:rPr lang="en-US" dirty="0"/>
              <a:t>…</a:t>
            </a:r>
          </a:p>
          <a:p>
            <a:endParaRPr lang="en-US" dirty="0"/>
          </a:p>
          <a:p>
            <a:r>
              <a:rPr lang="en-US" dirty="0"/>
              <a:t>Or</a:t>
            </a:r>
          </a:p>
          <a:p>
            <a:pPr lvl="1"/>
            <a:r>
              <a:rPr lang="en-US" dirty="0"/>
              <a:t>Rancher/Kubernetes/whatever UI</a:t>
            </a:r>
          </a:p>
          <a:p>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28</a:t>
            </a:fld>
            <a:endParaRPr lang="en-US"/>
          </a:p>
        </p:txBody>
      </p:sp>
    </p:spTree>
    <p:extLst>
      <p:ext uri="{BB962C8B-B14F-4D97-AF65-F5344CB8AC3E}">
        <p14:creationId xmlns:p14="http://schemas.microsoft.com/office/powerpoint/2010/main" val="241187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Monitoring / Jenkins UI</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204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Learning Process</a:t>
            </a:r>
          </a:p>
        </p:txBody>
      </p:sp>
      <p:sp>
        <p:nvSpPr>
          <p:cNvPr id="3" name="Content Placeholder 2"/>
          <p:cNvSpPr>
            <a:spLocks noGrp="1"/>
          </p:cNvSpPr>
          <p:nvPr>
            <p:ph idx="1"/>
          </p:nvPr>
        </p:nvSpPr>
        <p:spPr/>
        <p:txBody>
          <a:bodyPr/>
          <a:lstStyle/>
          <a:p>
            <a:r>
              <a:rPr lang="en-US" noProof="0" dirty="0"/>
              <a:t>Tried Concourse</a:t>
            </a:r>
          </a:p>
          <a:p>
            <a:pPr lvl="1"/>
            <a:r>
              <a:rPr lang="en-US" noProof="0" dirty="0"/>
              <a:t>Simple model</a:t>
            </a:r>
          </a:p>
          <a:p>
            <a:pPr lvl="2"/>
            <a:r>
              <a:rPr lang="en-US" noProof="0" dirty="0"/>
              <a:t>Tasks, Resources, Jobs</a:t>
            </a:r>
          </a:p>
          <a:p>
            <a:pPr lvl="1"/>
            <a:r>
              <a:rPr lang="en-US" noProof="0" dirty="0"/>
              <a:t>Failed, did not solve issues with security (</a:t>
            </a:r>
            <a:r>
              <a:rPr lang="en-US" noProof="0" dirty="0" err="1"/>
              <a:t>timeboxing</a:t>
            </a:r>
            <a:r>
              <a:rPr lang="en-US" noProof="0" dirty="0"/>
              <a:t> limit)</a:t>
            </a:r>
          </a:p>
          <a:p>
            <a:r>
              <a:rPr lang="en-US" noProof="0" dirty="0"/>
              <a:t>Tried Jenkins</a:t>
            </a:r>
          </a:p>
          <a:p>
            <a:pPr lvl="1"/>
            <a:r>
              <a:rPr lang="en-US" noProof="0" dirty="0"/>
              <a:t>Big pile of mud model</a:t>
            </a:r>
          </a:p>
          <a:p>
            <a:pPr lvl="2"/>
            <a:r>
              <a:rPr lang="en-US" noProof="0" dirty="0"/>
              <a:t>Two UIs, </a:t>
            </a:r>
          </a:p>
          <a:p>
            <a:pPr lvl="2"/>
            <a:r>
              <a:rPr lang="en-US" noProof="0" dirty="0"/>
              <a:t>Two different approaches for defining pipelines (UI / Jenkins file)</a:t>
            </a:r>
          </a:p>
          <a:p>
            <a:pPr lvl="2"/>
            <a:r>
              <a:rPr lang="en-US" noProof="0" dirty="0"/>
              <a:t>Two variants of syntax for pipelines in Jenkins files</a:t>
            </a:r>
          </a:p>
          <a:p>
            <a:pPr lvl="2"/>
            <a:r>
              <a:rPr lang="en-US" noProof="0" dirty="0"/>
              <a:t>Unholy mix of special syntax and plain old bash scripts</a:t>
            </a:r>
          </a:p>
          <a:p>
            <a:pPr lvl="1"/>
            <a:r>
              <a:rPr lang="en-US" noProof="0" dirty="0"/>
              <a:t>But – made it work!</a:t>
            </a:r>
          </a:p>
          <a:p>
            <a:pPr lvl="1"/>
            <a:endParaRPr lang="en-US" noProof="0"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a:t>
            </a:fld>
            <a:endParaRPr lang="en-US"/>
          </a:p>
        </p:txBody>
      </p:sp>
    </p:spTree>
    <p:extLst>
      <p:ext uri="{BB962C8B-B14F-4D97-AF65-F5344CB8AC3E}">
        <p14:creationId xmlns:p14="http://schemas.microsoft.com/office/powerpoint/2010/main" val="65724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GUI # 2: Blue Ocean</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0"/>
            <a:ext cx="839106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2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Failed Test cases</a:t>
            </a:r>
          </a:p>
        </p:txBody>
      </p:sp>
      <p:sp>
        <p:nvSpPr>
          <p:cNvPr id="3" name="Content Placeholder 2"/>
          <p:cNvSpPr>
            <a:spLocks noGrp="1"/>
          </p:cNvSpPr>
          <p:nvPr>
            <p:ph idx="1"/>
          </p:nvPr>
        </p:nvSpPr>
        <p:spPr/>
        <p:txBody>
          <a:bodyPr/>
          <a:lstStyle/>
          <a:p>
            <a:r>
              <a:rPr lang="en-US" dirty="0"/>
              <a:t>Jenkins can fetch JUnit reports</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75" y="1743075"/>
            <a:ext cx="70977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5715000" y="876300"/>
            <a:ext cx="1447800" cy="1219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28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Back On Track</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86082"/>
            <a:ext cx="8305800" cy="291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1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Discussion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536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Discussion</a:t>
            </a:r>
          </a:p>
        </p:txBody>
      </p:sp>
      <p:sp>
        <p:nvSpPr>
          <p:cNvPr id="3" name="Content Placeholder 2"/>
          <p:cNvSpPr>
            <a:spLocks noGrp="1"/>
          </p:cNvSpPr>
          <p:nvPr>
            <p:ph idx="1"/>
          </p:nvPr>
        </p:nvSpPr>
        <p:spPr/>
        <p:txBody>
          <a:bodyPr/>
          <a:lstStyle/>
          <a:p>
            <a:r>
              <a:rPr lang="en-US" noProof="0" dirty="0"/>
              <a:t>Lots and lots of hard bindings </a:t>
            </a:r>
            <a:r>
              <a:rPr lang="en-US" noProof="0" dirty="0">
                <a:sym typeface="Wingdings" panose="05000000000000000000" pitchFamily="2" charset="2"/>
              </a:rPr>
              <a:t></a:t>
            </a:r>
            <a:endParaRPr lang="en-US" noProof="0" dirty="0"/>
          </a:p>
          <a:p>
            <a:pPr lvl="1"/>
            <a:r>
              <a:rPr lang="en-US" noProof="0" dirty="0"/>
              <a:t>Language mix (</a:t>
            </a:r>
            <a:r>
              <a:rPr lang="en-US" noProof="0" dirty="0" err="1"/>
              <a:t>Jenkins+Shell</a:t>
            </a:r>
            <a:r>
              <a:rPr lang="en-US" noProof="0" dirty="0"/>
              <a:t>) instead of dedicated DSL</a:t>
            </a:r>
          </a:p>
          <a:p>
            <a:pPr lvl="2"/>
            <a:r>
              <a:rPr lang="en-US" noProof="0" dirty="0"/>
              <a:t>And ‘something else’ for Windows…</a:t>
            </a:r>
          </a:p>
          <a:p>
            <a:pPr lvl="2"/>
            <a:endParaRPr lang="en-US" noProof="0" dirty="0"/>
          </a:p>
          <a:p>
            <a:pPr lvl="1"/>
            <a:r>
              <a:rPr lang="en-US" noProof="0" dirty="0"/>
              <a:t>Lots of magic constants, no means of abstraction</a:t>
            </a:r>
          </a:p>
          <a:p>
            <a:pPr lvl="2"/>
            <a:r>
              <a:rPr lang="en-US" noProof="0" dirty="0"/>
              <a:t>Jenkins refers to </a:t>
            </a:r>
            <a:r>
              <a:rPr lang="en-US" i="1" noProof="0" dirty="0"/>
              <a:t>named</a:t>
            </a:r>
            <a:r>
              <a:rPr lang="en-US" noProof="0" dirty="0"/>
              <a:t> shell scripts</a:t>
            </a:r>
          </a:p>
          <a:p>
            <a:pPr lvl="2"/>
            <a:r>
              <a:rPr lang="en-US" noProof="0" dirty="0"/>
              <a:t>Scripts refers to </a:t>
            </a:r>
            <a:r>
              <a:rPr lang="en-US" i="1" noProof="0" dirty="0"/>
              <a:t>named</a:t>
            </a:r>
            <a:r>
              <a:rPr lang="en-US" noProof="0" dirty="0"/>
              <a:t> images, resources, …</a:t>
            </a:r>
          </a:p>
          <a:p>
            <a:pPr lvl="2"/>
            <a:r>
              <a:rPr lang="en-US" dirty="0"/>
              <a:t>Identical </a:t>
            </a:r>
            <a:r>
              <a:rPr lang="en-US" i="1" dirty="0"/>
              <a:t>names</a:t>
            </a:r>
            <a:r>
              <a:rPr lang="en-US" dirty="0"/>
              <a:t> in the JUnit test code</a:t>
            </a:r>
            <a:endParaRPr lang="en-US" noProof="0" dirty="0"/>
          </a:p>
          <a:p>
            <a:pPr lvl="1"/>
            <a:endParaRPr lang="en-US" noProof="0" dirty="0"/>
          </a:p>
          <a:p>
            <a:pPr lvl="1"/>
            <a:r>
              <a:rPr lang="en-US" noProof="0" dirty="0"/>
              <a:t>Quite a few environmental dependencies</a:t>
            </a:r>
          </a:p>
          <a:p>
            <a:pPr lvl="2"/>
            <a:r>
              <a:rPr lang="en-US" dirty="0"/>
              <a:t>Proper setup of Jenkins container, agent containers</a:t>
            </a:r>
          </a:p>
          <a:p>
            <a:pPr lvl="2"/>
            <a:r>
              <a:rPr lang="en-US" noProof="0" dirty="0"/>
              <a:t>Dependency on previously made </a:t>
            </a:r>
            <a:r>
              <a:rPr lang="en-US" noProof="0" dirty="0" err="1"/>
              <a:t>docker</a:t>
            </a:r>
            <a:r>
              <a:rPr lang="en-US" noProof="0" dirty="0"/>
              <a:t> network</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34</a:t>
            </a:fld>
            <a:endParaRPr lang="en-US"/>
          </a:p>
        </p:txBody>
      </p:sp>
      <p:sp>
        <p:nvSpPr>
          <p:cNvPr id="7" name="Rectangle 6"/>
          <p:cNvSpPr/>
          <p:nvPr/>
        </p:nvSpPr>
        <p:spPr>
          <a:xfrm>
            <a:off x="6553200" y="3086100"/>
            <a:ext cx="2362200"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Consistency!</a:t>
            </a:r>
            <a:br>
              <a:rPr lang="en-US" dirty="0"/>
            </a:br>
            <a:r>
              <a:rPr lang="en-US" dirty="0"/>
              <a:t>Refactoring!</a:t>
            </a:r>
          </a:p>
        </p:txBody>
      </p:sp>
    </p:spTree>
    <p:extLst>
      <p:ext uri="{BB962C8B-B14F-4D97-AF65-F5344CB8AC3E}">
        <p14:creationId xmlns:p14="http://schemas.microsoft.com/office/powerpoint/2010/main" val="323379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Discussion</a:t>
            </a:r>
          </a:p>
        </p:txBody>
      </p:sp>
      <p:sp>
        <p:nvSpPr>
          <p:cNvPr id="3" name="Content Placeholder 2"/>
          <p:cNvSpPr>
            <a:spLocks noGrp="1"/>
          </p:cNvSpPr>
          <p:nvPr>
            <p:ph idx="1"/>
          </p:nvPr>
        </p:nvSpPr>
        <p:spPr/>
        <p:txBody>
          <a:bodyPr/>
          <a:lstStyle/>
          <a:p>
            <a:r>
              <a:rPr lang="en-US" noProof="0" dirty="0"/>
              <a:t>Slow development turn around</a:t>
            </a:r>
          </a:p>
          <a:p>
            <a:pPr lvl="1"/>
            <a:r>
              <a:rPr lang="en-US" dirty="0"/>
              <a:t>Fail? Change a bit, commit, and push, and hit ‘build now’ in Jenkins, and review</a:t>
            </a:r>
          </a:p>
          <a:p>
            <a:pPr lvl="2"/>
            <a:r>
              <a:rPr lang="en-US" noProof="0" dirty="0"/>
              <a:t>Slow and manual</a:t>
            </a:r>
          </a:p>
          <a:p>
            <a:pPr lvl="2"/>
            <a:r>
              <a:rPr lang="en-US" dirty="0"/>
              <a:t>Pollute </a:t>
            </a:r>
            <a:r>
              <a:rPr lang="en-US" dirty="0" err="1"/>
              <a:t>git</a:t>
            </a:r>
            <a:r>
              <a:rPr lang="en-US" dirty="0"/>
              <a:t> branch with stupid commits ala “does this work then???”</a:t>
            </a:r>
            <a:endParaRPr lang="en-US" noProof="0" dirty="0"/>
          </a:p>
          <a:p>
            <a:pPr lvl="1"/>
            <a:r>
              <a:rPr lang="en-US" noProof="0" dirty="0"/>
              <a:t>Ex: Change ‘--</a:t>
            </a:r>
            <a:r>
              <a:rPr lang="en-US" noProof="0" dirty="0" err="1"/>
              <a:t>ti</a:t>
            </a:r>
            <a:r>
              <a:rPr lang="en-US" noProof="0" dirty="0"/>
              <a:t>’ to ‘-</a:t>
            </a:r>
            <a:r>
              <a:rPr lang="en-US" noProof="0" dirty="0" err="1"/>
              <a:t>ti</a:t>
            </a:r>
            <a:r>
              <a:rPr lang="en-US" noProof="0" dirty="0"/>
              <a:t>’, commit, push, </a:t>
            </a:r>
            <a:r>
              <a:rPr lang="en-US" noProof="0" dirty="0" err="1"/>
              <a:t>jenkins</a:t>
            </a:r>
            <a:r>
              <a:rPr lang="en-US" noProof="0" dirty="0"/>
              <a:t> build, review failure…</a:t>
            </a:r>
          </a:p>
          <a:p>
            <a:endParaRPr lang="en-US" dirty="0"/>
          </a:p>
          <a:p>
            <a:r>
              <a:rPr lang="en-US" dirty="0"/>
              <a:t>Differences in environment (</a:t>
            </a:r>
            <a:r>
              <a:rPr lang="en-US" dirty="0" err="1"/>
              <a:t>jenkins</a:t>
            </a:r>
            <a:r>
              <a:rPr lang="en-US" dirty="0"/>
              <a:t>/manual)</a:t>
            </a:r>
          </a:p>
          <a:p>
            <a:pPr lvl="1"/>
            <a:r>
              <a:rPr lang="en-US" dirty="0"/>
              <a:t>Can I just run the integration test scripts? No!</a:t>
            </a:r>
          </a:p>
          <a:p>
            <a:pPr lvl="2"/>
            <a:r>
              <a:rPr lang="en-US" noProof="0" dirty="0"/>
              <a:t>Hard couplings to special environment in Jenkins</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35</a:t>
            </a:fld>
            <a:endParaRPr lang="en-US"/>
          </a:p>
        </p:txBody>
      </p:sp>
    </p:spTree>
    <p:extLst>
      <p:ext uri="{BB962C8B-B14F-4D97-AF65-F5344CB8AC3E}">
        <p14:creationId xmlns:p14="http://schemas.microsoft.com/office/powerpoint/2010/main" val="1531143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The </a:t>
            </a:r>
            <a:r>
              <a:rPr lang="en-US" i="1" dirty="0"/>
              <a:t>evolutionary model is much too visible</a:t>
            </a:r>
          </a:p>
          <a:p>
            <a:pPr lvl="1"/>
            <a:r>
              <a:rPr lang="en-US" dirty="0"/>
              <a:t>Two different GUIs</a:t>
            </a:r>
          </a:p>
          <a:p>
            <a:pPr lvl="2"/>
            <a:r>
              <a:rPr lang="en-US" dirty="0"/>
              <a:t>Classic and ‘Blue Ocean’ look very different</a:t>
            </a:r>
          </a:p>
          <a:p>
            <a:pPr lvl="1"/>
            <a:r>
              <a:rPr lang="en-US" dirty="0"/>
              <a:t>Jenkins file can be in one of two different formats</a:t>
            </a:r>
          </a:p>
          <a:p>
            <a:pPr lvl="2"/>
            <a:r>
              <a:rPr lang="en-US" dirty="0"/>
              <a:t>Scripted and Declarative</a:t>
            </a:r>
          </a:p>
          <a:p>
            <a:pPr lvl="1"/>
            <a:r>
              <a:rPr lang="en-US" dirty="0"/>
              <a:t>Pipelines can be created using the GUI alone</a:t>
            </a:r>
          </a:p>
          <a:p>
            <a:endParaRPr lang="en-US" dirty="0"/>
          </a:p>
          <a:p>
            <a:r>
              <a:rPr lang="en-US" dirty="0"/>
              <a:t>Which means:</a:t>
            </a:r>
          </a:p>
          <a:p>
            <a:pPr lvl="1"/>
            <a:r>
              <a:rPr lang="en-US" dirty="0"/>
              <a:t>Every tutorial/guide you find on the net </a:t>
            </a:r>
            <a:r>
              <a:rPr lang="en-US" i="1" dirty="0"/>
              <a:t>explains the solution to your problem using another specification model than the one you have adopted!!!</a:t>
            </a:r>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36</a:t>
            </a:fld>
            <a:endParaRPr lang="en-US"/>
          </a:p>
        </p:txBody>
      </p:sp>
    </p:spTree>
    <p:extLst>
      <p:ext uri="{BB962C8B-B14F-4D97-AF65-F5344CB8AC3E}">
        <p14:creationId xmlns:p14="http://schemas.microsoft.com/office/powerpoint/2010/main" val="52948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The documentation issue…</a:t>
            </a:r>
          </a:p>
          <a:p>
            <a:r>
              <a:rPr lang="en-US" dirty="0"/>
              <a:t>I have unfortunately seen this issue very often</a:t>
            </a:r>
          </a:p>
          <a:p>
            <a:pPr lvl="1"/>
            <a:r>
              <a:rPr lang="en-US" dirty="0"/>
              <a:t>Superficial tutorial material </a:t>
            </a:r>
          </a:p>
          <a:p>
            <a:pPr lvl="2"/>
            <a:r>
              <a:rPr lang="en-US" dirty="0"/>
              <a:t>Explaining 10% using non-relevant examples</a:t>
            </a:r>
          </a:p>
          <a:p>
            <a:pPr lvl="3"/>
            <a:r>
              <a:rPr lang="en-US" dirty="0"/>
              <a:t>“No, I will not use Jenkins to echo ‘This is stage 1’ onto the terminal!!!”</a:t>
            </a:r>
          </a:p>
          <a:p>
            <a:pPr lvl="1"/>
            <a:r>
              <a:rPr lang="en-US" dirty="0"/>
              <a:t>Combined with reference material suitable for experts only</a:t>
            </a:r>
          </a:p>
          <a:p>
            <a:pPr lvl="1"/>
            <a:endParaRPr lang="en-US" dirty="0"/>
          </a:p>
          <a:p>
            <a:pPr lvl="1"/>
            <a:r>
              <a:rPr lang="en-US" dirty="0"/>
              <a:t>Took a lot of effort to crack the ‘start some services’ nut…</a:t>
            </a:r>
          </a:p>
          <a:p>
            <a:endParaRPr lang="en-US" dirty="0"/>
          </a:p>
          <a:p>
            <a:r>
              <a:rPr lang="en-US" dirty="0"/>
              <a:t>Ant, Ivy, </a:t>
            </a:r>
            <a:r>
              <a:rPr lang="en-US" dirty="0" err="1"/>
              <a:t>Gradle</a:t>
            </a:r>
            <a:r>
              <a:rPr lang="en-US" dirty="0"/>
              <a:t>, Jenkins follow this unfortunate pattern</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37</a:t>
            </a:fld>
            <a:endParaRPr lang="en-US"/>
          </a:p>
        </p:txBody>
      </p:sp>
    </p:spTree>
    <p:extLst>
      <p:ext uri="{BB962C8B-B14F-4D97-AF65-F5344CB8AC3E}">
        <p14:creationId xmlns:p14="http://schemas.microsoft.com/office/powerpoint/2010/main" val="67717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Mixed…</a:t>
            </a:r>
          </a:p>
          <a:p>
            <a:endParaRPr lang="en-US" dirty="0"/>
          </a:p>
          <a:p>
            <a:r>
              <a:rPr lang="en-US" i="1" dirty="0"/>
              <a:t>The concepts and motivation are ‘right’</a:t>
            </a:r>
          </a:p>
          <a:p>
            <a:endParaRPr lang="en-US" i="1" dirty="0"/>
          </a:p>
          <a:p>
            <a:r>
              <a:rPr lang="en-US" i="1"/>
              <a:t>The Jenkins tool is not IMO</a:t>
            </a:r>
            <a:r>
              <a:rPr lang="en-US"/>
              <a:t> </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38</a:t>
            </a:fld>
            <a:endParaRPr lang="en-US"/>
          </a:p>
        </p:txBody>
      </p:sp>
    </p:spTree>
    <p:extLst>
      <p:ext uri="{BB962C8B-B14F-4D97-AF65-F5344CB8AC3E}">
        <p14:creationId xmlns:p14="http://schemas.microsoft.com/office/powerpoint/2010/main" val="41986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Pipeline Syntax</a:t>
            </a:r>
          </a:p>
        </p:txBody>
      </p:sp>
      <p:sp>
        <p:nvSpPr>
          <p:cNvPr id="3" name="Subtitle 2"/>
          <p:cNvSpPr>
            <a:spLocks noGrp="1"/>
          </p:cNvSpPr>
          <p:nvPr>
            <p:ph type="subTitle" idx="1"/>
          </p:nvPr>
        </p:nvSpPr>
        <p:spPr/>
        <p:txBody>
          <a:bodyPr/>
          <a:lstStyle/>
          <a:p>
            <a:r>
              <a:rPr lang="en-US" noProof="0" dirty="0"/>
              <a:t>Internal notes </a:t>
            </a:r>
            <a:r>
              <a:rPr lang="en-US" noProof="0" dirty="0">
                <a:sym typeface="Wingdings" panose="05000000000000000000" pitchFamily="2" charset="2"/>
              </a:rPr>
              <a:t></a:t>
            </a:r>
            <a:endParaRPr lang="en-US" noProof="0" dirty="0"/>
          </a:p>
        </p:txBody>
      </p:sp>
    </p:spTree>
    <p:extLst>
      <p:ext uri="{BB962C8B-B14F-4D97-AF65-F5344CB8AC3E}">
        <p14:creationId xmlns:p14="http://schemas.microsoft.com/office/powerpoint/2010/main" val="331917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Light</a:t>
            </a:r>
            <a:endParaRPr lang="en-US" noProof="0" dirty="0"/>
          </a:p>
        </p:txBody>
      </p:sp>
      <p:sp>
        <p:nvSpPr>
          <p:cNvPr id="3" name="Subtitle 2"/>
          <p:cNvSpPr>
            <a:spLocks noGrp="1"/>
          </p:cNvSpPr>
          <p:nvPr>
            <p:ph type="subTitle" idx="1"/>
          </p:nvPr>
        </p:nvSpPr>
        <p:spPr/>
        <p:txBody>
          <a:bodyPr/>
          <a:lstStyle/>
          <a:p>
            <a:r>
              <a:rPr lang="en-US" dirty="0"/>
              <a:t>Goal 1: Compile and unit-test TS17</a:t>
            </a:r>
            <a:r>
              <a:rPr lang="en-US" baseline="30000" dirty="0"/>
              <a:t>*</a:t>
            </a:r>
            <a:r>
              <a:rPr lang="en-US" dirty="0"/>
              <a:t> in Jenkins</a:t>
            </a:r>
          </a:p>
          <a:p>
            <a:r>
              <a:rPr lang="en-US" dirty="0"/>
              <a:t>*) TS17 is a RSA case study system</a:t>
            </a:r>
          </a:p>
          <a:p>
            <a:endParaRPr lang="en-US" dirty="0"/>
          </a:p>
        </p:txBody>
      </p:sp>
    </p:spTree>
    <p:extLst>
      <p:ext uri="{BB962C8B-B14F-4D97-AF65-F5344CB8AC3E}">
        <p14:creationId xmlns:p14="http://schemas.microsoft.com/office/powerpoint/2010/main" val="428851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noProof="0" dirty="0"/>
              <a:t>Where am I?</a:t>
            </a:r>
          </a:p>
        </p:txBody>
      </p:sp>
      <p:sp>
        <p:nvSpPr>
          <p:cNvPr id="3" name="Content Placeholder 2"/>
          <p:cNvSpPr>
            <a:spLocks noGrp="1"/>
          </p:cNvSpPr>
          <p:nvPr>
            <p:ph idx="1"/>
          </p:nvPr>
        </p:nvSpPr>
        <p:spPr/>
        <p:txBody>
          <a:bodyPr/>
          <a:lstStyle/>
          <a:p>
            <a:r>
              <a:rPr lang="en-US" noProof="0" dirty="0"/>
              <a:t>Point of confusion: </a:t>
            </a:r>
          </a:p>
          <a:p>
            <a:pPr lvl="1"/>
            <a:r>
              <a:rPr lang="en-US" noProof="0" dirty="0"/>
              <a:t>The folders involved, where is ‘current folder’ in Jenkins?</a:t>
            </a:r>
          </a:p>
          <a:p>
            <a:endParaRPr lang="en-US" noProof="0" dirty="0"/>
          </a:p>
          <a:p>
            <a:r>
              <a:rPr lang="en-US" noProof="0" dirty="0"/>
              <a:t>Given </a:t>
            </a:r>
            <a:r>
              <a:rPr lang="en-US" noProof="0" dirty="0" err="1"/>
              <a:t>git</a:t>
            </a:r>
            <a:r>
              <a:rPr lang="en-US" noProof="0" dirty="0"/>
              <a:t> project ‘</a:t>
            </a:r>
            <a:r>
              <a:rPr lang="en-US" noProof="0" dirty="0" err="1"/>
              <a:t>rsa</a:t>
            </a:r>
            <a:r>
              <a:rPr lang="en-US" noProof="0" dirty="0"/>
              <a:t>’ you will clone to ‘~/</a:t>
            </a:r>
            <a:r>
              <a:rPr lang="en-US" noProof="0" dirty="0" err="1"/>
              <a:t>rsa</a:t>
            </a:r>
            <a:r>
              <a:rPr lang="en-US" noProof="0" dirty="0"/>
              <a:t>’</a:t>
            </a:r>
          </a:p>
          <a:p>
            <a:pPr lvl="1"/>
            <a:r>
              <a:rPr lang="en-US" noProof="0" dirty="0"/>
              <a:t>Put </a:t>
            </a:r>
            <a:r>
              <a:rPr lang="en-US" noProof="0" dirty="0" err="1"/>
              <a:t>Jenkinsfile</a:t>
            </a:r>
            <a:r>
              <a:rPr lang="en-US" noProof="0" dirty="0"/>
              <a:t> in the project root ~/</a:t>
            </a:r>
            <a:r>
              <a:rPr lang="en-US" noProof="0" dirty="0" err="1"/>
              <a:t>rsa</a:t>
            </a:r>
            <a:r>
              <a:rPr lang="en-US" noProof="0" dirty="0"/>
              <a:t>/</a:t>
            </a:r>
            <a:r>
              <a:rPr lang="en-US" noProof="0" dirty="0" err="1"/>
              <a:t>Jenkinsfile</a:t>
            </a:r>
            <a:endParaRPr lang="en-US" noProof="0" dirty="0"/>
          </a:p>
          <a:p>
            <a:pPr lvl="1"/>
            <a:r>
              <a:rPr lang="en-US" noProof="0" dirty="0"/>
              <a:t>In stages, files are </a:t>
            </a:r>
            <a:r>
              <a:rPr lang="en-US" i="1" noProof="0" dirty="0"/>
              <a:t>referenced from this folder</a:t>
            </a:r>
          </a:p>
          <a:p>
            <a:pPr lvl="2"/>
            <a:r>
              <a:rPr lang="en-US" i="1" noProof="0" dirty="0" err="1"/>
              <a:t>Sh</a:t>
            </a:r>
            <a:r>
              <a:rPr lang="en-US" i="1" noProof="0" dirty="0"/>
              <a:t> ‘ts17d/ci/test.sh’ </a:t>
            </a:r>
            <a:r>
              <a:rPr lang="en-US" noProof="0" dirty="0"/>
              <a:t>if test.sh is in ~/</a:t>
            </a:r>
            <a:r>
              <a:rPr lang="en-US" noProof="0" dirty="0" err="1"/>
              <a:t>rsa</a:t>
            </a:r>
            <a:r>
              <a:rPr lang="en-US" noProof="0" dirty="0"/>
              <a:t>/ts17d/ci folder</a:t>
            </a:r>
          </a:p>
          <a:p>
            <a:pPr lvl="1"/>
            <a:r>
              <a:rPr lang="en-US" noProof="0" dirty="0"/>
              <a:t>In the shell scripts the same folder is the ‘current’</a:t>
            </a:r>
          </a:p>
          <a:p>
            <a:pPr lvl="2"/>
            <a:r>
              <a:rPr lang="en-US" i="1" noProof="0" dirty="0" err="1"/>
              <a:t>Pushd</a:t>
            </a:r>
            <a:r>
              <a:rPr lang="en-US" i="1" noProof="0" dirty="0"/>
              <a:t> ts17d</a:t>
            </a:r>
            <a:r>
              <a:rPr lang="en-US" noProof="0" dirty="0"/>
              <a:t> will change to ~/</a:t>
            </a:r>
            <a:r>
              <a:rPr lang="en-US" noProof="0" dirty="0" err="1"/>
              <a:t>rsa</a:t>
            </a:r>
            <a:r>
              <a:rPr lang="en-US" noProof="0" dirty="0"/>
              <a:t>/ts17</a:t>
            </a:r>
            <a:endParaRPr lang="en-US" i="1" noProof="0"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40</a:t>
            </a:fld>
            <a:endParaRPr lang="en-US"/>
          </a:p>
        </p:txBody>
      </p:sp>
    </p:spTree>
    <p:extLst>
      <p:ext uri="{BB962C8B-B14F-4D97-AF65-F5344CB8AC3E}">
        <p14:creationId xmlns:p14="http://schemas.microsoft.com/office/powerpoint/2010/main" val="341566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Mise</a:t>
            </a:r>
            <a:r>
              <a:rPr lang="en-US" dirty="0"/>
              <a:t> </a:t>
            </a:r>
            <a:r>
              <a:rPr lang="en-US" dirty="0" err="1"/>
              <a:t>en</a:t>
            </a:r>
            <a:r>
              <a:rPr lang="en-US" dirty="0"/>
              <a:t> Place</a:t>
            </a:r>
          </a:p>
        </p:txBody>
      </p:sp>
      <p:sp>
        <p:nvSpPr>
          <p:cNvPr id="3" name="Content Placeholder 2"/>
          <p:cNvSpPr>
            <a:spLocks noGrp="1"/>
          </p:cNvSpPr>
          <p:nvPr>
            <p:ph idx="1"/>
          </p:nvPr>
        </p:nvSpPr>
        <p:spPr/>
        <p:txBody>
          <a:bodyPr/>
          <a:lstStyle/>
          <a:p>
            <a:r>
              <a:rPr lang="en-US" dirty="0"/>
              <a:t>To cook that up, we need</a:t>
            </a:r>
          </a:p>
          <a:p>
            <a:pPr lvl="1"/>
            <a:r>
              <a:rPr lang="en-US" dirty="0"/>
              <a:t>A running Jenkins server</a:t>
            </a:r>
          </a:p>
          <a:p>
            <a:pPr lvl="1"/>
            <a:r>
              <a:rPr lang="en-US" dirty="0"/>
              <a:t>Telling Jenkins to</a:t>
            </a:r>
          </a:p>
          <a:p>
            <a:pPr lvl="2"/>
            <a:r>
              <a:rPr lang="en-US" dirty="0"/>
              <a:t>Checkout my TS17D source code (SSH </a:t>
            </a:r>
            <a:r>
              <a:rPr lang="en-US" dirty="0" err="1"/>
              <a:t>git</a:t>
            </a:r>
            <a:r>
              <a:rPr lang="en-US" dirty="0"/>
              <a:t>, means keys)</a:t>
            </a:r>
          </a:p>
          <a:p>
            <a:pPr lvl="2"/>
            <a:r>
              <a:rPr lang="en-US" dirty="0"/>
              <a:t>Compile and unit test it (‘</a:t>
            </a:r>
            <a:r>
              <a:rPr lang="en-US" dirty="0" err="1"/>
              <a:t>gradle</a:t>
            </a:r>
            <a:r>
              <a:rPr lang="en-US" dirty="0"/>
              <a:t> test’)</a:t>
            </a:r>
          </a:p>
          <a:p>
            <a:r>
              <a:rPr lang="en-US" dirty="0"/>
              <a:t>The </a:t>
            </a:r>
            <a:r>
              <a:rPr lang="en-US" dirty="0" err="1"/>
              <a:t>Ingrediens</a:t>
            </a:r>
            <a:endParaRPr lang="en-US" dirty="0"/>
          </a:p>
          <a:p>
            <a:pPr lvl="1"/>
            <a:r>
              <a:rPr lang="en-US" dirty="0"/>
              <a:t>Start a Jenkins server (easiest using a </a:t>
            </a:r>
            <a:r>
              <a:rPr lang="en-US" dirty="0" err="1"/>
              <a:t>docker</a:t>
            </a:r>
            <a:r>
              <a:rPr lang="en-US" dirty="0"/>
              <a:t> hub image)</a:t>
            </a:r>
          </a:p>
          <a:p>
            <a:pPr lvl="1"/>
            <a:r>
              <a:rPr lang="en-US" dirty="0"/>
              <a:t>Jenkins require an </a:t>
            </a:r>
            <a:r>
              <a:rPr lang="en-US" i="1" dirty="0"/>
              <a:t>agent </a:t>
            </a:r>
            <a:r>
              <a:rPr lang="en-US" dirty="0"/>
              <a:t>(~ a machine/node) as execution context</a:t>
            </a:r>
          </a:p>
          <a:p>
            <a:pPr lvl="2"/>
            <a:r>
              <a:rPr lang="en-US" dirty="0"/>
              <a:t>Modern default is a </a:t>
            </a:r>
            <a:r>
              <a:rPr lang="en-US" dirty="0" err="1"/>
              <a:t>docker</a:t>
            </a:r>
            <a:r>
              <a:rPr lang="en-US" dirty="0"/>
              <a:t> container</a:t>
            </a:r>
          </a:p>
          <a:p>
            <a:pPr lvl="1"/>
            <a:r>
              <a:rPr lang="en-US" dirty="0"/>
              <a:t>Configure with secure key for SSH to ‘</a:t>
            </a:r>
            <a:r>
              <a:rPr lang="en-US" dirty="0" err="1"/>
              <a:t>git</a:t>
            </a:r>
            <a:r>
              <a:rPr lang="en-US" dirty="0"/>
              <a:t> clone’</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5</a:t>
            </a:fld>
            <a:endParaRPr lang="en-US"/>
          </a:p>
        </p:txBody>
      </p:sp>
    </p:spTree>
    <p:extLst>
      <p:ext uri="{BB962C8B-B14F-4D97-AF65-F5344CB8AC3E}">
        <p14:creationId xmlns:p14="http://schemas.microsoft.com/office/powerpoint/2010/main" val="153829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Jenkins in a Container</a:t>
            </a:r>
          </a:p>
        </p:txBody>
      </p:sp>
      <p:sp>
        <p:nvSpPr>
          <p:cNvPr id="3" name="Content Placeholder 2"/>
          <p:cNvSpPr>
            <a:spLocks noGrp="1"/>
          </p:cNvSpPr>
          <p:nvPr>
            <p:ph idx="1"/>
          </p:nvPr>
        </p:nvSpPr>
        <p:spPr/>
        <p:txBody>
          <a:bodyPr/>
          <a:lstStyle/>
          <a:p>
            <a:r>
              <a:rPr lang="en-US" noProof="0" dirty="0"/>
              <a:t>Find some spare CPU/RAM/Disk and use a containerized Jenkins.</a:t>
            </a:r>
          </a:p>
          <a:p>
            <a:pPr lvl="1"/>
            <a:r>
              <a:rPr lang="en-US" noProof="0" dirty="0"/>
              <a:t>I took my starting point in</a:t>
            </a:r>
          </a:p>
          <a:p>
            <a:pPr lvl="2"/>
            <a:r>
              <a:rPr lang="en-US" noProof="0" dirty="0"/>
              <a:t>https://jenkins.io/doc/tutorials/build-a-java-app-with-maven/</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8500"/>
            <a:ext cx="3200400" cy="1409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657600" y="4000500"/>
            <a:ext cx="20574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91200" y="3771900"/>
            <a:ext cx="2590800"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a:t>Better:</a:t>
            </a:r>
          </a:p>
          <a:p>
            <a:pPr algn="ctr"/>
            <a:r>
              <a:rPr lang="en-US" sz="1200" dirty="0"/>
              <a:t>-v ~/</a:t>
            </a:r>
            <a:r>
              <a:rPr lang="en-US" sz="1200" dirty="0" err="1"/>
              <a:t>jenkins</a:t>
            </a:r>
            <a:r>
              <a:rPr lang="en-US" sz="1200" dirty="0"/>
              <a:t>-data:/</a:t>
            </a:r>
            <a:r>
              <a:rPr lang="en-US" sz="1200" dirty="0" err="1"/>
              <a:t>var</a:t>
            </a:r>
            <a:r>
              <a:rPr lang="en-US" sz="1200" dirty="0"/>
              <a:t>/</a:t>
            </a:r>
            <a:r>
              <a:rPr lang="en-US" sz="1200" dirty="0" err="1"/>
              <a:t>jenkins_home</a:t>
            </a:r>
            <a:endParaRPr lang="en-US" sz="1200" dirty="0"/>
          </a:p>
        </p:txBody>
      </p:sp>
    </p:spTree>
    <p:extLst>
      <p:ext uri="{BB962C8B-B14F-4D97-AF65-F5344CB8AC3E}">
        <p14:creationId xmlns:p14="http://schemas.microsoft.com/office/powerpoint/2010/main" val="36365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Unlocking</a:t>
            </a:r>
          </a:p>
        </p:txBody>
      </p:sp>
      <p:sp>
        <p:nvSpPr>
          <p:cNvPr id="3" name="Content Placeholder 2"/>
          <p:cNvSpPr>
            <a:spLocks noGrp="1"/>
          </p:cNvSpPr>
          <p:nvPr>
            <p:ph idx="1"/>
          </p:nvPr>
        </p:nvSpPr>
        <p:spPr/>
        <p:txBody>
          <a:bodyPr/>
          <a:lstStyle/>
          <a:p>
            <a:r>
              <a:rPr lang="en-US" noProof="0" dirty="0"/>
              <a:t>You need to unlock it, follow the tutorial</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7</a:t>
            </a:fld>
            <a:endParaRPr lang="en-US"/>
          </a:p>
        </p:txBody>
      </p:sp>
      <p:pic>
        <p:nvPicPr>
          <p:cNvPr id="2050" name="Picture 2" descr="Unlock Jenkins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85900"/>
            <a:ext cx="5041237" cy="34575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77000" y="3214688"/>
            <a:ext cx="2286000" cy="13192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Note: If you restart the container before it is entered, you are deadlocked. </a:t>
            </a:r>
          </a:p>
        </p:txBody>
      </p:sp>
    </p:spTree>
    <p:extLst>
      <p:ext uri="{BB962C8B-B14F-4D97-AF65-F5344CB8AC3E}">
        <p14:creationId xmlns:p14="http://schemas.microsoft.com/office/powerpoint/2010/main" val="243018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Dashboard</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45930"/>
            <a:ext cx="8572500" cy="377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17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Key</a:t>
            </a:r>
          </a:p>
        </p:txBody>
      </p:sp>
      <p:sp>
        <p:nvSpPr>
          <p:cNvPr id="3" name="Content Placeholder 2"/>
          <p:cNvSpPr>
            <a:spLocks noGrp="1"/>
          </p:cNvSpPr>
          <p:nvPr>
            <p:ph idx="1"/>
          </p:nvPr>
        </p:nvSpPr>
        <p:spPr/>
        <p:txBody>
          <a:bodyPr/>
          <a:lstStyle/>
          <a:p>
            <a:r>
              <a:rPr lang="en-US" dirty="0"/>
              <a:t>Usual frustration… </a:t>
            </a:r>
          </a:p>
          <a:p>
            <a:pPr lvl="1"/>
            <a:r>
              <a:rPr lang="en-US" dirty="0"/>
              <a:t>Need to provide the private key when checking out of </a:t>
            </a:r>
            <a:r>
              <a:rPr lang="en-US" dirty="0" err="1"/>
              <a:t>bitbucket</a:t>
            </a:r>
            <a:endParaRPr lang="en-US"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28900"/>
            <a:ext cx="8591550" cy="236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76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0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1607</Words>
  <Application>Microsoft Office PowerPoint</Application>
  <PresentationFormat>On-screen Show (16:10)</PresentationFormat>
  <Paragraphs>305</Paragraphs>
  <Slides>40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Microservices and DevOps</vt:lpstr>
      <vt:lpstr>Goal</vt:lpstr>
      <vt:lpstr>Learning Process</vt:lpstr>
      <vt:lpstr>First Light</vt:lpstr>
      <vt:lpstr>Mise en Place</vt:lpstr>
      <vt:lpstr>Jenkins in a Container</vt:lpstr>
      <vt:lpstr>Unlocking</vt:lpstr>
      <vt:lpstr>Dashboard</vt:lpstr>
      <vt:lpstr>Secure Key</vt:lpstr>
      <vt:lpstr>Define a Pipeline</vt:lpstr>
      <vt:lpstr>Jenkinsfile under SCM</vt:lpstr>
      <vt:lpstr>SCM Monitoring</vt:lpstr>
      <vt:lpstr>Pipeline</vt:lpstr>
      <vt:lpstr>Workflow</vt:lpstr>
      <vt:lpstr>Jenkinsfile</vt:lpstr>
      <vt:lpstr>The Easy Part: Unit Test</vt:lpstr>
      <vt:lpstr>Service Tests</vt:lpstr>
      <vt:lpstr>The Tricky Part</vt:lpstr>
      <vt:lpstr>Issue 1: Gradle Integration tests</vt:lpstr>
      <vt:lpstr>Issue 2: Starting Containers</vt:lpstr>
      <vt:lpstr>Issue 3a: Networking</vt:lpstr>
      <vt:lpstr>Issue 3b: Networking</vt:lpstr>
      <vt:lpstr>Phew…</vt:lpstr>
      <vt:lpstr>Release</vt:lpstr>
      <vt:lpstr>Jez Humble: Commit Stage</vt:lpstr>
      <vt:lpstr>Docker build</vt:lpstr>
      <vt:lpstr>Deploy to Production</vt:lpstr>
      <vt:lpstr>Hmmm…</vt:lpstr>
      <vt:lpstr>Monitoring / Jenkins UI</vt:lpstr>
      <vt:lpstr>GUI # 2: Blue Ocean</vt:lpstr>
      <vt:lpstr>Failed Test cases</vt:lpstr>
      <vt:lpstr>Back On Track</vt:lpstr>
      <vt:lpstr>Discussion</vt:lpstr>
      <vt:lpstr>Discussion</vt:lpstr>
      <vt:lpstr>Discussion</vt:lpstr>
      <vt:lpstr>Discussion</vt:lpstr>
      <vt:lpstr>Discussion</vt:lpstr>
      <vt:lpstr>Conclusion</vt:lpstr>
      <vt:lpstr>Pipeline Syntax</vt:lpstr>
      <vt:lpstr>Where am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73</cp:revision>
  <dcterms:created xsi:type="dcterms:W3CDTF">2006-08-16T00:00:00Z</dcterms:created>
  <dcterms:modified xsi:type="dcterms:W3CDTF">2019-09-26T11:19:35Z</dcterms:modified>
</cp:coreProperties>
</file>